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42" r:id="rId6"/>
    <p:sldMasterId id="2147493673" r:id="rId7"/>
    <p:sldMasterId id="2147493681" r:id="rId8"/>
    <p:sldMasterId id="2147493696" r:id="rId9"/>
  </p:sldMasterIdLst>
  <p:notesMasterIdLst>
    <p:notesMasterId r:id="rId84"/>
  </p:notesMasterIdLst>
  <p:handoutMasterIdLst>
    <p:handoutMasterId r:id="rId85"/>
  </p:handoutMasterIdLst>
  <p:sldIdLst>
    <p:sldId id="854" r:id="rId10"/>
    <p:sldId id="1167" r:id="rId11"/>
    <p:sldId id="1093" r:id="rId12"/>
    <p:sldId id="1168" r:id="rId13"/>
    <p:sldId id="1170" r:id="rId14"/>
    <p:sldId id="1198" r:id="rId15"/>
    <p:sldId id="1199" r:id="rId16"/>
    <p:sldId id="1200" r:id="rId17"/>
    <p:sldId id="1201" r:id="rId18"/>
    <p:sldId id="1202" r:id="rId19"/>
    <p:sldId id="1205" r:id="rId20"/>
    <p:sldId id="1203" r:id="rId21"/>
    <p:sldId id="1204" r:id="rId22"/>
    <p:sldId id="1197" r:id="rId23"/>
    <p:sldId id="1169" r:id="rId24"/>
    <p:sldId id="1171" r:id="rId25"/>
    <p:sldId id="1173" r:id="rId26"/>
    <p:sldId id="1172" r:id="rId27"/>
    <p:sldId id="1176" r:id="rId28"/>
    <p:sldId id="1174" r:id="rId29"/>
    <p:sldId id="376" r:id="rId30"/>
    <p:sldId id="1175" r:id="rId31"/>
    <p:sldId id="1177" r:id="rId32"/>
    <p:sldId id="1181" r:id="rId33"/>
    <p:sldId id="1178" r:id="rId34"/>
    <p:sldId id="1179" r:id="rId35"/>
    <p:sldId id="1180" r:id="rId36"/>
    <p:sldId id="1183" r:id="rId37"/>
    <p:sldId id="1184" r:id="rId38"/>
    <p:sldId id="1185" r:id="rId39"/>
    <p:sldId id="1182" r:id="rId40"/>
    <p:sldId id="1186" r:id="rId41"/>
    <p:sldId id="1187" r:id="rId42"/>
    <p:sldId id="1188" r:id="rId43"/>
    <p:sldId id="1189" r:id="rId44"/>
    <p:sldId id="1190" r:id="rId45"/>
    <p:sldId id="1191" r:id="rId46"/>
    <p:sldId id="1192" r:id="rId47"/>
    <p:sldId id="1193" r:id="rId48"/>
    <p:sldId id="1194" r:id="rId49"/>
    <p:sldId id="1195" r:id="rId50"/>
    <p:sldId id="1196" r:id="rId51"/>
    <p:sldId id="531" r:id="rId52"/>
    <p:sldId id="633" r:id="rId53"/>
    <p:sldId id="573" r:id="rId54"/>
    <p:sldId id="568" r:id="rId55"/>
    <p:sldId id="1152" r:id="rId56"/>
    <p:sldId id="634" r:id="rId57"/>
    <p:sldId id="636" r:id="rId58"/>
    <p:sldId id="1153" r:id="rId59"/>
    <p:sldId id="637" r:id="rId60"/>
    <p:sldId id="259" r:id="rId61"/>
    <p:sldId id="335" r:id="rId62"/>
    <p:sldId id="1154" r:id="rId63"/>
    <p:sldId id="638" r:id="rId64"/>
    <p:sldId id="348" r:id="rId65"/>
    <p:sldId id="279" r:id="rId66"/>
    <p:sldId id="284" r:id="rId67"/>
    <p:sldId id="287" r:id="rId68"/>
    <p:sldId id="642" r:id="rId69"/>
    <p:sldId id="289" r:id="rId70"/>
    <p:sldId id="1162" r:id="rId71"/>
    <p:sldId id="293" r:id="rId72"/>
    <p:sldId id="292" r:id="rId73"/>
    <p:sldId id="294" r:id="rId74"/>
    <p:sldId id="1163" r:id="rId75"/>
    <p:sldId id="1166" r:id="rId76"/>
    <p:sldId id="302" r:id="rId77"/>
    <p:sldId id="337" r:id="rId78"/>
    <p:sldId id="305" r:id="rId79"/>
    <p:sldId id="649" r:id="rId80"/>
    <p:sldId id="306" r:id="rId81"/>
    <p:sldId id="339" r:id="rId82"/>
    <p:sldId id="340" r:id="rId8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77"/>
    <p:restoredTop sz="97039"/>
  </p:normalViewPr>
  <p:slideViewPr>
    <p:cSldViewPr snapToObjects="1">
      <p:cViewPr varScale="1">
        <p:scale>
          <a:sx n="185" d="100"/>
          <a:sy n="185" d="100"/>
        </p:scale>
        <p:origin x="3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5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56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8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DF6E270-062A-4B6B-9E73-A7EE028C7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8BB0E7-2398-4769-8733-666D1E41A67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F3026B-AB87-4F2D-894D-708EB8DEF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984C1A4-2D0A-4235-82CF-89A1FC1F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85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427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73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52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07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1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400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05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4197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81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267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651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662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663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71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397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47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25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9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6847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00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2187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553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908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32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763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502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62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0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84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80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33A54A-C6D5-44D3-B193-2B68843B234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2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84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4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5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5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294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724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71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11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4012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7770908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350452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27509955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824630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70431912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4942471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664799823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16249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175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52538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3211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996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159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8243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1884584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441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529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01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81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525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39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157157392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654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1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46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9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560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56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401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080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434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2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4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49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735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7857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4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7640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740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13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8337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34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251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275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6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865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5057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80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06750812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  <p:sldLayoutId id="214749364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9: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38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3/25/21</a:t>
            </a:fld>
            <a:endParaRPr lang="en-US" sz="8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/>
              <a:t>COMS 4111 –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/>
              <a:t>Lecture 20:  Some NoSQL Databases</a:t>
            </a:r>
            <a:endParaRPr lang="en-US" sz="1050" i="1" strike="sngStrike" dirty="0"/>
          </a:p>
        </p:txBody>
      </p:sp>
    </p:spTree>
    <p:extLst>
      <p:ext uri="{BB962C8B-B14F-4D97-AF65-F5344CB8AC3E}">
        <p14:creationId xmlns:p14="http://schemas.microsoft.com/office/powerpoint/2010/main" val="30452417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3643" r:id="rId1"/>
    <p:sldLayoutId id="2147493644" r:id="rId2"/>
    <p:sldLayoutId id="2147493645" r:id="rId3"/>
    <p:sldLayoutId id="2147493646" r:id="rId4"/>
    <p:sldLayoutId id="2147493647" r:id="rId5"/>
    <p:sldLayoutId id="2147493648" r:id="rId6"/>
    <p:sldLayoutId id="2147493649" r:id="rId7"/>
    <p:sldLayoutId id="2147493650" r:id="rId8"/>
    <p:sldLayoutId id="2147493651" r:id="rId9"/>
    <p:sldLayoutId id="2147493652" r:id="rId10"/>
    <p:sldLayoutId id="2147493653" r:id="rId11"/>
    <p:sldLayoutId id="2147493654" r:id="rId12"/>
    <p:sldLayoutId id="2147493655" r:id="rId13"/>
    <p:sldLayoutId id="2147493656" r:id="rId14"/>
    <p:sldLayoutId id="2147493657" r:id="rId15"/>
    <p:sldLayoutId id="2147493658" r:id="rId16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10: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8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4" r:id="rId1"/>
    <p:sldLayoutId id="2147493675" r:id="rId2"/>
    <p:sldLayoutId id="2147493676" r:id="rId3"/>
    <p:sldLayoutId id="2147493677" r:id="rId4"/>
    <p:sldLayoutId id="2147493678" r:id="rId5"/>
    <p:sldLayoutId id="2147493679" r:id="rId6"/>
    <p:sldLayoutId id="2147493680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2" r:id="rId1"/>
    <p:sldLayoutId id="2147493683" r:id="rId2"/>
    <p:sldLayoutId id="2147493684" r:id="rId3"/>
    <p:sldLayoutId id="2147493685" r:id="rId4"/>
    <p:sldLayoutId id="2147493686" r:id="rId5"/>
    <p:sldLayoutId id="2147493687" r:id="rId6"/>
    <p:sldLayoutId id="2147493688" r:id="rId7"/>
    <p:sldLayoutId id="2147493689" r:id="rId8"/>
    <p:sldLayoutId id="2147493690" r:id="rId9"/>
    <p:sldLayoutId id="2147493691" r:id="rId10"/>
    <p:sldLayoutId id="2147493692" r:id="rId11"/>
    <p:sldLayoutId id="2147493693" r:id="rId12"/>
    <p:sldLayoutId id="2147493694" r:id="rId13"/>
    <p:sldLayoutId id="214749369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6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7" r:id="rId1"/>
    <p:sldLayoutId id="2147493698" r:id="rId2"/>
    <p:sldLayoutId id="2147493699" r:id="rId3"/>
    <p:sldLayoutId id="2147493700" r:id="rId4"/>
    <p:sldLayoutId id="2147493701" r:id="rId5"/>
    <p:sldLayoutId id="2147493702" r:id="rId6"/>
    <p:sldLayoutId id="2147493703" r:id="rId7"/>
    <p:sldLayoutId id="2147493704" r:id="rId8"/>
    <p:sldLayoutId id="2147493705" r:id="rId9"/>
    <p:sldLayoutId id="2147493706" r:id="rId10"/>
    <p:sldLayoutId id="2147493707" r:id="rId11"/>
    <p:sldLayoutId id="2147493708" r:id="rId12"/>
    <p:sldLayoutId id="214749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en.wikipedia.org/wiki/Multi-model_datab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tutorialspoint.com/python_data_acces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1/api/lahmansbaseballdb" TargetMode="External"/><Relationship Id="rId2" Type="http://schemas.openxmlformats.org/officeDocument/2006/relationships/hyperlink" Target="http://127.0.0.1:5001/ap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98232"/>
              </p:ext>
            </p:extLst>
          </p:nvPr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C5057-18A3-0046-8447-00AE3067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/people? </a:t>
            </a:r>
          </a:p>
          <a:p>
            <a:pPr lvl="1"/>
            <a:r>
              <a:rPr lang="en-US" dirty="0"/>
              <a:t>POST (INSERT)</a:t>
            </a:r>
          </a:p>
          <a:p>
            <a:pPr lvl="1"/>
            <a:r>
              <a:rPr lang="en-US" dirty="0"/>
              <a:t>GET (SELECT ... WHERE ...)</a:t>
            </a:r>
          </a:p>
          <a:p>
            <a:r>
              <a:rPr lang="en-US" dirty="0"/>
              <a:t>/people/21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peopleID</a:t>
            </a:r>
            <a:r>
              <a:rPr lang="en-US" dirty="0"/>
              <a:t>=21</a:t>
            </a:r>
          </a:p>
          <a:p>
            <a:pPr lvl="1"/>
            <a:r>
              <a:rPr lang="en-US" dirty="0"/>
              <a:t>DELETE </a:t>
            </a:r>
            <a:r>
              <a:rPr lang="en-US" dirty="0">
                <a:sym typeface="Wingdings" pitchFamily="2" charset="2"/>
              </a:rPr>
              <a:t> DELETE WHERE </a:t>
            </a:r>
          </a:p>
          <a:p>
            <a:pPr lvl="1"/>
            <a:r>
              <a:rPr lang="en-US" dirty="0">
                <a:sym typeface="Wingdings" pitchFamily="2" charset="2"/>
              </a:rPr>
              <a:t>PUT  UPDATE SET ..... WHERE</a:t>
            </a:r>
          </a:p>
          <a:p>
            <a:pPr lvl="1"/>
            <a:r>
              <a:rPr lang="en-US" dirty="0">
                <a:sym typeface="Wingdings" pitchFamily="2" charset="2"/>
              </a:rPr>
              <a:t>GET SELECT ... WHERE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89887-39C4-C641-8DF7-05CA2A50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PUT, DELETE, UPDATE</a:t>
            </a:r>
          </a:p>
        </p:txBody>
      </p:sp>
    </p:spTree>
    <p:extLst>
      <p:ext uri="{BB962C8B-B14F-4D97-AF65-F5344CB8AC3E}">
        <p14:creationId xmlns:p14="http://schemas.microsoft.com/office/powerpoint/2010/main" val="234229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7D1D-050B-4449-BB20-46F62FAB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319"/>
            <a:ext cx="6400800" cy="264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2103E-E7CF-7142-9D0B-05FD8486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333750"/>
            <a:ext cx="8458200" cy="9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5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659170-757E-C440-9642-16AC6FE8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(SW) Design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D394F-0057-4140-B8FB-7F165F26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5331029" cy="3659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E30BC-983D-914D-BD26-0CB386D0410D}"/>
              </a:ext>
            </a:extLst>
          </p:cNvPr>
          <p:cNvSpPr txBox="1"/>
          <p:nvPr/>
        </p:nvSpPr>
        <p:spPr>
          <a:xfrm>
            <a:off x="6324600" y="482084"/>
            <a:ext cx="209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Responsibility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44D206-C821-5849-B7FE-736766B090EA}"/>
              </a:ext>
            </a:extLst>
          </p:cNvPr>
          <p:cNvSpPr/>
          <p:nvPr/>
        </p:nvSpPr>
        <p:spPr>
          <a:xfrm>
            <a:off x="6185392" y="927616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app.py</a:t>
            </a:r>
            <a:br>
              <a:rPr lang="en-US" sz="1100" dirty="0"/>
            </a:br>
            <a:r>
              <a:rPr lang="en-US" sz="1100" dirty="0"/>
              <a:t>Convert REST/HTTP into</a:t>
            </a:r>
            <a:br>
              <a:rPr lang="en-US" sz="1100" dirty="0"/>
            </a:br>
            <a:r>
              <a:rPr lang="en-US" sz="1100" dirty="0"/>
              <a:t>Python API calls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C9C7D-B80E-9848-AD18-B32F698CA857}"/>
              </a:ext>
            </a:extLst>
          </p:cNvPr>
          <p:cNvSpPr/>
          <p:nvPr/>
        </p:nvSpPr>
        <p:spPr>
          <a:xfrm>
            <a:off x="6185392" y="1882061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PeopleService.py</a:t>
            </a:r>
            <a:br>
              <a:rPr lang="en-US" sz="1100" dirty="0"/>
            </a:br>
            <a:r>
              <a:rPr lang="en-US" sz="1100" dirty="0"/>
              <a:t>Database independent application logic for </a:t>
            </a:r>
            <a:r>
              <a:rPr lang="en-US" sz="1100" dirty="0" err="1"/>
              <a:t>correctmanipulation</a:t>
            </a:r>
            <a:r>
              <a:rPr lang="en-US" sz="1100" dirty="0"/>
              <a:t> of people entities.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562A05-F40E-4B44-9E81-519E4AE587F7}"/>
              </a:ext>
            </a:extLst>
          </p:cNvPr>
          <p:cNvSpPr/>
          <p:nvPr/>
        </p:nvSpPr>
        <p:spPr>
          <a:xfrm>
            <a:off x="6185392" y="2836506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PeopleDataService.py</a:t>
            </a:r>
            <a:br>
              <a:rPr lang="en-US" sz="1100" dirty="0"/>
            </a:br>
            <a:r>
              <a:rPr lang="en-US" sz="1100" dirty="0"/>
              <a:t>Code for interacting with the database.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6604847-6528-5F4B-9AC0-09BE4AC19B86}"/>
              </a:ext>
            </a:extLst>
          </p:cNvPr>
          <p:cNvSpPr/>
          <p:nvPr/>
        </p:nvSpPr>
        <p:spPr>
          <a:xfrm>
            <a:off x="6816089" y="3790950"/>
            <a:ext cx="1481806" cy="762000"/>
          </a:xfrm>
          <a:prstGeom prst="can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F0D0F-6309-4C4C-B2C2-A186806531C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556992" y="1537216"/>
            <a:ext cx="0" cy="3448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7F3DAE-70F2-DD46-B388-14F3D817757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56992" y="2491661"/>
            <a:ext cx="0" cy="3448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392F9-218F-A844-924B-AF911CD79B3B}"/>
              </a:ext>
            </a:extLst>
          </p:cNvPr>
          <p:cNvCxnSpPr>
            <a:stCxn id="8" idx="2"/>
            <a:endCxn id="9" idx="1"/>
          </p:cNvCxnSpPr>
          <p:nvPr/>
        </p:nvCxnSpPr>
        <p:spPr>
          <a:xfrm>
            <a:off x="7556992" y="3446106"/>
            <a:ext cx="0" cy="3448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6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NoSQL Models 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5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DA175-D02F-FA45-AAB8-C83746A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Classification </a:t>
            </a:r>
            <a:r>
              <a:rPr lang="en-US" sz="1200" dirty="0"/>
              <a:t>(https://</a:t>
            </a:r>
            <a:r>
              <a:rPr lang="en-US" sz="1200" dirty="0" err="1"/>
              <a:t>medium.com</a:t>
            </a:r>
            <a:r>
              <a:rPr lang="en-US" sz="1200" dirty="0"/>
              <a:t>/</a:t>
            </a:r>
            <a:r>
              <a:rPr lang="en-US" sz="1200" dirty="0" err="1"/>
              <a:t>swlh</a:t>
            </a:r>
            <a:r>
              <a:rPr lang="en-US" sz="1200" dirty="0"/>
              <a:t>/4-types-of-nosql-databases-d88ad21f7d3b)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57948-B4D3-2944-A848-9113F25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2450"/>
            <a:ext cx="7559994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3F02C-5954-1A4C-9D76-AC0C87943105}"/>
              </a:ext>
            </a:extLst>
          </p:cNvPr>
          <p:cNvSpPr txBox="1"/>
          <p:nvPr/>
        </p:nvSpPr>
        <p:spPr>
          <a:xfrm>
            <a:off x="6470679" y="666749"/>
            <a:ext cx="192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will see OLAP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 a future lecture.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0B542-5A04-1F40-97AB-90352503497A}"/>
              </a:ext>
            </a:extLst>
          </p:cNvPr>
          <p:cNvSpPr txBox="1"/>
          <p:nvPr/>
        </p:nvSpPr>
        <p:spPr>
          <a:xfrm>
            <a:off x="81776" y="666750"/>
            <a:ext cx="209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is the</a:t>
            </a:r>
            <a:br>
              <a:rPr lang="en-US" dirty="0"/>
            </a:br>
            <a:r>
              <a:rPr lang="en-US" dirty="0"/>
              <a:t>foundational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22A2-B237-1943-8853-EEF7239ACCF3}"/>
              </a:ext>
            </a:extLst>
          </p:cNvPr>
          <p:cNvSpPr txBox="1"/>
          <p:nvPr/>
        </p:nvSpPr>
        <p:spPr>
          <a:xfrm>
            <a:off x="81776" y="1706267"/>
            <a:ext cx="221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We covered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graphs and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AF9D8-A61E-8840-8A4C-830734D89224}"/>
              </a:ext>
            </a:extLst>
          </p:cNvPr>
          <p:cNvSpPr/>
          <p:nvPr/>
        </p:nvSpPr>
        <p:spPr>
          <a:xfrm>
            <a:off x="2133600" y="2724150"/>
            <a:ext cx="1600200" cy="1752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0A6E-F0D7-7D44-9DFD-E9755563F927}"/>
              </a:ext>
            </a:extLst>
          </p:cNvPr>
          <p:cNvCxnSpPr/>
          <p:nvPr/>
        </p:nvCxnSpPr>
        <p:spPr>
          <a:xfrm>
            <a:off x="1676400" y="2352598"/>
            <a:ext cx="457200" cy="3715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AC73E-1139-DF48-A840-DF1C97B37164}"/>
              </a:ext>
            </a:extLst>
          </p:cNvPr>
          <p:cNvSpPr/>
          <p:nvPr/>
        </p:nvSpPr>
        <p:spPr>
          <a:xfrm>
            <a:off x="4279547" y="895350"/>
            <a:ext cx="1810132" cy="1457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A85D1-CF39-434C-B531-200C9BF5AC40}"/>
              </a:ext>
            </a:extLst>
          </p:cNvPr>
          <p:cNvCxnSpPr>
            <a:cxnSpLocks/>
          </p:cNvCxnSpPr>
          <p:nvPr/>
        </p:nvCxnSpPr>
        <p:spPr>
          <a:xfrm flipH="1">
            <a:off x="6172200" y="1252422"/>
            <a:ext cx="424036" cy="283088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ACE2A6-C18E-384C-A1C8-9577E5CBA821}"/>
              </a:ext>
            </a:extLst>
          </p:cNvPr>
          <p:cNvSpPr/>
          <p:nvPr/>
        </p:nvSpPr>
        <p:spPr>
          <a:xfrm>
            <a:off x="4109224" y="2695498"/>
            <a:ext cx="1810132" cy="189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0720E4-D620-384F-881B-3EC15477B9FF}"/>
              </a:ext>
            </a:extLst>
          </p:cNvPr>
          <p:cNvCxnSpPr>
            <a:cxnSpLocks/>
          </p:cNvCxnSpPr>
          <p:nvPr/>
        </p:nvCxnSpPr>
        <p:spPr>
          <a:xfrm flipH="1">
            <a:off x="5986202" y="2235482"/>
            <a:ext cx="1100398" cy="5826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34C0-9BCD-1847-B9FD-4E6AC811A492}"/>
              </a:ext>
            </a:extLst>
          </p:cNvPr>
          <p:cNvSpPr txBox="1"/>
          <p:nvPr/>
        </p:nvSpPr>
        <p:spPr>
          <a:xfrm>
            <a:off x="7005691" y="1589151"/>
            <a:ext cx="193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 of this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lecture and part of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HW4</a:t>
            </a:r>
          </a:p>
        </p:txBody>
      </p:sp>
    </p:spTree>
    <p:extLst>
      <p:ext uri="{BB962C8B-B14F-4D97-AF65-F5344CB8AC3E}">
        <p14:creationId xmlns:p14="http://schemas.microsoft.com/office/powerpoint/2010/main" val="1117755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D66B-4AFB-8347-9F7B-16610C5D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267200" cy="4038600"/>
          </a:xfrm>
        </p:spPr>
        <p:txBody>
          <a:bodyPr/>
          <a:lstStyle/>
          <a:p>
            <a:r>
              <a:rPr lang="en-US" sz="1600" dirty="0"/>
              <a:t>The data is nested:</a:t>
            </a:r>
          </a:p>
          <a:p>
            <a:pPr lvl="1"/>
            <a:r>
              <a:rPr lang="en-US" sz="1400" dirty="0"/>
              <a:t>Post contains multiple</a:t>
            </a:r>
          </a:p>
          <a:p>
            <a:pPr lvl="2"/>
            <a:r>
              <a:rPr lang="en-US" sz="1200" dirty="0"/>
              <a:t>Follow-ups which contain multiple</a:t>
            </a:r>
          </a:p>
          <a:p>
            <a:pPr lvl="3"/>
            <a:r>
              <a:rPr lang="en-US" sz="1100" dirty="0"/>
              <a:t>Comments</a:t>
            </a:r>
          </a:p>
          <a:p>
            <a:r>
              <a:rPr lang="en-US" sz="1600" dirty="0"/>
              <a:t>There are multi-valued attributes,</a:t>
            </a:r>
            <a:br>
              <a:rPr lang="en-US" sz="1600" dirty="0"/>
            </a:br>
            <a:r>
              <a:rPr lang="en-US" sz="1600" dirty="0"/>
              <a:t>e.g. Labels: [HW1, HW2, ... ...]</a:t>
            </a:r>
          </a:p>
          <a:p>
            <a:r>
              <a:rPr lang="en-US" sz="1600" dirty="0"/>
              <a:t>There are a lot of “optional values:”</a:t>
            </a:r>
          </a:p>
          <a:p>
            <a:pPr lvl="1"/>
            <a:r>
              <a:rPr lang="en-US" sz="1400" dirty="0"/>
              <a:t>Good Answer</a:t>
            </a:r>
          </a:p>
          <a:p>
            <a:pPr lvl="1"/>
            <a:r>
              <a:rPr lang="en-US" sz="1400" dirty="0"/>
              <a:t>Helpful</a:t>
            </a:r>
          </a:p>
          <a:p>
            <a:pPr lvl="1"/>
            <a:r>
              <a:rPr lang="en-US" sz="1400" dirty="0"/>
              <a:t>Pinned</a:t>
            </a:r>
          </a:p>
          <a:p>
            <a:pPr lvl="1"/>
            <a:r>
              <a:rPr lang="en-US" sz="1400" dirty="0"/>
              <a:t>Visibility</a:t>
            </a:r>
          </a:p>
          <a:p>
            <a:pPr lvl="1"/>
            <a:r>
              <a:rPr lang="en-US" sz="1400" dirty="0"/>
              <a:t>Poll values</a:t>
            </a:r>
          </a:p>
          <a:p>
            <a:pPr lvl="1"/>
            <a:r>
              <a:rPr lang="en-US" sz="1400" dirty="0"/>
              <a:t>... ...</a:t>
            </a:r>
          </a:p>
          <a:p>
            <a:r>
              <a:rPr lang="en-US" sz="1600" dirty="0"/>
              <a:t>The Relational Model does not handle</a:t>
            </a:r>
            <a:br>
              <a:rPr lang="en-US" sz="1600" dirty="0"/>
            </a:br>
            <a:r>
              <a:rPr lang="en-US" sz="1600" dirty="0"/>
              <a:t>this type of data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4FAD8-5534-CE4F-AC98-1AB0DD1A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Piazza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92B6-D21E-384B-9714-AD676137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9" y="133350"/>
            <a:ext cx="451438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C7A04-1F23-9A42-83A9-69AC7CA8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versus Relational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DBAB-78A5-9E46-B0CD-C08505A9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4002"/>
            <a:ext cx="6569996" cy="40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1B2399-89A7-1142-9FDA-F78A57CB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versus Document:</a:t>
            </a:r>
          </a:p>
          <a:p>
            <a:pPr lvl="1"/>
            <a:r>
              <a:rPr lang="en-US" dirty="0"/>
              <a:t>Relational: All rows in a table MUST have the same columns with same types.</a:t>
            </a:r>
          </a:p>
          <a:p>
            <a:pPr lvl="1"/>
            <a:r>
              <a:rPr lang="en-US" dirty="0"/>
              <a:t>Document: Documents can have arbitrary set of attributes.</a:t>
            </a:r>
          </a:p>
          <a:p>
            <a:r>
              <a:rPr lang="en-US" dirty="0"/>
              <a:t>Column versus Field:</a:t>
            </a:r>
          </a:p>
          <a:p>
            <a:pPr lvl="1"/>
            <a:r>
              <a:rPr lang="en-US" dirty="0"/>
              <a:t>Relational: A column must be an atomic type, e.g. string, number, date, ... ...</a:t>
            </a:r>
          </a:p>
          <a:p>
            <a:pPr lvl="1"/>
            <a:r>
              <a:rPr lang="en-US" dirty="0"/>
              <a:t>Document: A field may be:</a:t>
            </a:r>
          </a:p>
          <a:p>
            <a:pPr lvl="2"/>
            <a:r>
              <a:rPr lang="en-US" dirty="0"/>
              <a:t>An atomic type.</a:t>
            </a:r>
          </a:p>
          <a:p>
            <a:pPr lvl="2"/>
            <a:r>
              <a:rPr lang="en-US" dirty="0"/>
              <a:t>A List (i.e. array)</a:t>
            </a:r>
          </a:p>
          <a:p>
            <a:pPr lvl="2"/>
            <a:r>
              <a:rPr lang="en-US" dirty="0"/>
              <a:t>A Map (i.e. dictionary)</a:t>
            </a:r>
          </a:p>
          <a:p>
            <a:r>
              <a:rPr lang="en-US" dirty="0"/>
              <a:t>Nesting:</a:t>
            </a:r>
          </a:p>
          <a:p>
            <a:pPr lvl="1"/>
            <a:r>
              <a:rPr lang="en-US" dirty="0"/>
              <a:t>Rows do not contain rows.</a:t>
            </a:r>
          </a:p>
          <a:p>
            <a:pPr lvl="1"/>
            <a:r>
              <a:rPr lang="en-US" dirty="0"/>
              <a:t>Documents can contain documents.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F7ACE-CBFB-5449-9865-4072A29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What this Comes Down to Is ... ...</a:t>
            </a:r>
          </a:p>
        </p:txBody>
      </p:sp>
    </p:spTree>
    <p:extLst>
      <p:ext uri="{BB962C8B-B14F-4D97-AF65-F5344CB8AC3E}">
        <p14:creationId xmlns:p14="http://schemas.microsoft.com/office/powerpoint/2010/main" val="536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 Digression: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Strong versus Weak Entities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E9C26B-8E8C-8C46-BA46-5C21D6DDB88B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5104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AB30A5-F5F6-AF4C-A44C-5635962E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Game of Thrones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90539-045A-9C40-9EA9-90B10483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9254"/>
            <a:ext cx="7772400" cy="354992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38934-5684-4C4A-B428-503B387A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444319"/>
            <a:ext cx="4800600" cy="4038600"/>
          </a:xfrm>
        </p:spPr>
        <p:txBody>
          <a:bodyPr/>
          <a:lstStyle/>
          <a:p>
            <a:r>
              <a:rPr lang="en-US" sz="1400" dirty="0"/>
              <a:t>UML Notation: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Season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Episodes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Season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Scenes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Episode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</a:t>
            </a:r>
            <a:r>
              <a:rPr lang="en-US" sz="1200" b="1" i="1" dirty="0"/>
              <a:t>has</a:t>
            </a:r>
            <a:r>
              <a:rPr lang="en-US" sz="1200" i="1" dirty="0"/>
              <a:t> </a:t>
            </a:r>
            <a:r>
              <a:rPr lang="en-US" sz="1200" dirty="0"/>
              <a:t>one or more </a:t>
            </a:r>
            <a:r>
              <a:rPr lang="en-US" sz="1200" i="1" dirty="0"/>
              <a:t>Characters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Characters</a:t>
            </a:r>
            <a:r>
              <a:rPr lang="en-US" sz="1200" dirty="0"/>
              <a:t> </a:t>
            </a:r>
            <a:r>
              <a:rPr lang="en-US" sz="1200" b="1" dirty="0"/>
              <a:t>appears in</a:t>
            </a:r>
            <a:r>
              <a:rPr lang="en-US" sz="1200" b="1" i="1" dirty="0"/>
              <a:t> </a:t>
            </a:r>
            <a:r>
              <a:rPr lang="en-US" sz="1200" dirty="0"/>
              <a:t>one or more Scenes.</a:t>
            </a:r>
          </a:p>
          <a:p>
            <a:r>
              <a:rPr lang="en-US" sz="1400" dirty="0"/>
              <a:t>In ER Terms/Notation: </a:t>
            </a:r>
          </a:p>
          <a:p>
            <a:pPr lvl="1"/>
            <a:r>
              <a:rPr lang="en-US" sz="1200" i="1" dirty="0"/>
              <a:t>Episode</a:t>
            </a:r>
            <a:r>
              <a:rPr lang="en-US" sz="1200" dirty="0"/>
              <a:t> and </a:t>
            </a:r>
            <a:r>
              <a:rPr lang="en-US" sz="1200" i="1" dirty="0"/>
              <a:t>Scene</a:t>
            </a:r>
          </a:p>
          <a:p>
            <a:pPr lvl="1"/>
            <a:r>
              <a:rPr lang="en-US" sz="1200" dirty="0"/>
              <a:t>Are </a:t>
            </a:r>
            <a:r>
              <a:rPr lang="en-US" sz="1200" b="1" dirty="0"/>
              <a:t>weak entities.</a:t>
            </a:r>
          </a:p>
          <a:p>
            <a:pPr lvl="1"/>
            <a:r>
              <a:rPr lang="en-US" sz="1200" dirty="0"/>
              <a:t>“In a relational database, a weak entity is an entity that cannot be uniquely identified by its attributes alone; therefore, it must use a foreign key in conjunction with its attributes to create a primary key. The foreign key is typically a primary key of an entity it is related to.”</a:t>
            </a:r>
            <a:br>
              <a:rPr lang="en-US" sz="1200" dirty="0"/>
            </a:br>
            <a:r>
              <a:rPr lang="en-US" sz="1200" dirty="0"/>
              <a:t>(https://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Weak_entity</a:t>
            </a:r>
            <a:r>
              <a:rPr lang="en-US" sz="1200" dirty="0"/>
              <a:t>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7DD6-B9BA-8849-AAAB-91923471A2F9}"/>
              </a:ext>
            </a:extLst>
          </p:cNvPr>
          <p:cNvSpPr txBox="1"/>
          <p:nvPr/>
        </p:nvSpPr>
        <p:spPr>
          <a:xfrm>
            <a:off x="152400" y="3562350"/>
            <a:ext cx="30633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Character is NOT a weak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If the Scene “goes away,” the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character may not.</a:t>
            </a:r>
          </a:p>
        </p:txBody>
      </p:sp>
    </p:spTree>
    <p:extLst>
      <p:ext uri="{BB962C8B-B14F-4D97-AF65-F5344CB8AC3E}">
        <p14:creationId xmlns:p14="http://schemas.microsoft.com/office/powerpoint/2010/main" val="231014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6429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644184"/>
            <a:ext cx="5558842" cy="1666827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15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7" y="2121771"/>
            <a:ext cx="3959546" cy="8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1C51A-CADA-0648-9E88-CB9F606FFBAB}"/>
              </a:ext>
            </a:extLst>
          </p:cNvPr>
          <p:cNvSpPr/>
          <p:nvPr/>
        </p:nvSpPr>
        <p:spPr>
          <a:xfrm>
            <a:off x="609600" y="325755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There is no standard representation in Crow’s Foot 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My SQL uses the concept of </a:t>
            </a:r>
            <a:r>
              <a:rPr lang="en-US" altLang="en-US" i="1" dirty="0"/>
              <a:t>identifying relationship.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73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85CFB-EC3D-D44C-B310-E014B73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Seasons, Episodes, Scenes,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3D1C-0320-914A-AAAD-6BA8B75F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4046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333C1-82D8-9649-8ABC-BE3CF9D2C7B0}"/>
              </a:ext>
            </a:extLst>
          </p:cNvPr>
          <p:cNvSpPr txBox="1"/>
          <p:nvPr/>
        </p:nvSpPr>
        <p:spPr>
          <a:xfrm>
            <a:off x="5867400" y="742950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08155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Document Databases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MongoDB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A4775-D4BD-BB4F-B480-EF8F4BBD2A68}"/>
              </a:ext>
            </a:extLst>
          </p:cNvPr>
          <p:cNvSpPr txBox="1"/>
          <p:nvPr/>
        </p:nvSpPr>
        <p:spPr>
          <a:xfrm>
            <a:off x="255588" y="3148049"/>
            <a:ext cx="751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Disclaimers: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We are only going to “touch” on MongoDB, like we did for Neo4j. NoSQL DBs are as complex as RDB and we spent several lectures on RDB.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Most of my document DB experience is with DynamoDB, not MongoDB.</a:t>
            </a:r>
          </a:p>
        </p:txBody>
      </p:sp>
    </p:spTree>
    <p:extLst>
      <p:ext uri="{BB962C8B-B14F-4D97-AF65-F5344CB8AC3E}">
        <p14:creationId xmlns:p14="http://schemas.microsoft.com/office/powerpoint/2010/main" val="362144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Context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8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8B54-7755-B141-8DDC-7B5F32D2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09"/>
            <a:ext cx="7072127" cy="417328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C2055AF-EDE0-5940-9B94-89DF20AFE21F}"/>
              </a:ext>
            </a:extLst>
          </p:cNvPr>
          <p:cNvSpPr/>
          <p:nvPr/>
        </p:nvSpPr>
        <p:spPr>
          <a:xfrm>
            <a:off x="7239000" y="1110056"/>
            <a:ext cx="2514600" cy="14478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Multi-model means</a:t>
            </a:r>
            <a:br>
              <a:rPr lang="en-US" sz="1400" dirty="0"/>
            </a:br>
            <a:r>
              <a:rPr lang="en-US" sz="1400" dirty="0"/>
              <a:t>that the DB engine supports more than one core approach,</a:t>
            </a:r>
            <a:br>
              <a:rPr lang="en-US" sz="1400" dirty="0"/>
            </a:br>
            <a:r>
              <a:rPr lang="en-US" sz="1400" dirty="0"/>
              <a:t>e.g. RDB and Document</a:t>
            </a:r>
          </a:p>
        </p:txBody>
      </p:sp>
    </p:spTree>
    <p:extLst>
      <p:ext uri="{BB962C8B-B14F-4D97-AF65-F5344CB8AC3E}">
        <p14:creationId xmlns:p14="http://schemas.microsoft.com/office/powerpoint/2010/main" val="426081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3087-069C-BF4A-AC66-AB3E1449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4350"/>
            <a:ext cx="73366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DAE9A-755A-6B44-9985-EE0F3FB7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“In the field of database design, a multi-model database is a database management system designed to support multiple data models against a single, integrated backend. In contrast, most database management systems are organized around a single data model that determines how data can be organized, stored, and manipulated.[1] Document, graph, relational, and key-value models are examples of data models that may be supported by a multi-model database.” (</a:t>
            </a:r>
            <a:r>
              <a:rPr lang="en-US" sz="1400" dirty="0">
                <a:hlinkClick r:id="rId2"/>
              </a:rPr>
              <a:t>https://en.wikipedia.org/wiki/Multi-model_database</a:t>
            </a:r>
            <a:r>
              <a:rPr lang="en-US" sz="1400" dirty="0"/>
              <a:t>)</a:t>
            </a:r>
          </a:p>
          <a:p>
            <a:r>
              <a:rPr lang="en-US" sz="1400" dirty="0"/>
              <a:t>I use Azure Cosmos DB in one of my current projects, which</a:t>
            </a:r>
          </a:p>
          <a:p>
            <a:pPr lvl="1"/>
            <a:r>
              <a:rPr lang="en-US" sz="1200" dirty="0"/>
              <a:t>Data models: SQL on JSON, Document (MongoDB), Column-family, Key-Value</a:t>
            </a:r>
          </a:p>
          <a:p>
            <a:pPr lvl="1"/>
            <a:r>
              <a:rPr lang="en-US" sz="1200" dirty="0"/>
              <a:t>Has various forms of transactions, stored procedures, </a:t>
            </a:r>
            <a:r>
              <a:rPr lang="en-US" sz="1200" dirty="0" err="1"/>
              <a:t>sharding</a:t>
            </a:r>
            <a:r>
              <a:rPr lang="en-US" sz="1200" dirty="0"/>
              <a:t>, 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F4766-EB15-6644-9133-9A241E25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0C21-2061-CC41-B3FD-F4D86CF1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4821"/>
            <a:ext cx="2803301" cy="18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1D699-2A86-AE46-A4EF-5538E3CB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71750"/>
            <a:ext cx="2184221" cy="2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6778CF-8141-494D-AC49-32827B5D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257549"/>
            <a:ext cx="5943600" cy="1446337"/>
          </a:xfrm>
        </p:spPr>
        <p:txBody>
          <a:bodyPr/>
          <a:lstStyle/>
          <a:p>
            <a:r>
              <a:rPr lang="en-US" sz="1600" dirty="0" err="1"/>
              <a:t>classicmodels</a:t>
            </a:r>
            <a:r>
              <a:rPr lang="en-US" sz="1600" dirty="0"/>
              <a:t> is a relational database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www.mysqltutorial.org</a:t>
            </a:r>
            <a:r>
              <a:rPr lang="en-US" sz="1600" dirty="0"/>
              <a:t>/</a:t>
            </a:r>
            <a:r>
              <a:rPr lang="en-US" sz="1600" dirty="0" err="1"/>
              <a:t>mysql</a:t>
            </a:r>
            <a:r>
              <a:rPr lang="en-US" sz="1600" dirty="0"/>
              <a:t>-sample-</a:t>
            </a:r>
            <a:r>
              <a:rPr lang="en-US" sz="1600" dirty="0" err="1"/>
              <a:t>database.aspx</a:t>
            </a:r>
            <a:r>
              <a:rPr lang="en-US" sz="1600" dirty="0"/>
              <a:t>/)</a:t>
            </a:r>
          </a:p>
          <a:p>
            <a:r>
              <a:rPr lang="en-US" sz="1600" dirty="0"/>
              <a:t>Relational is good for many, many things and is a great model,</a:t>
            </a:r>
            <a:br>
              <a:rPr lang="en-US" sz="1600" dirty="0"/>
            </a:br>
            <a:r>
              <a:rPr lang="en-US" sz="1600" dirty="0"/>
              <a:t>but some user perspectives expose data differently. In this</a:t>
            </a:r>
            <a:br>
              <a:rPr lang="en-US" sz="1600" dirty="0"/>
            </a:br>
            <a:r>
              <a:rPr lang="en-US" sz="1600" dirty="0"/>
              <a:t>case: table versus document (form)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6E6F0-714F-024C-BB91-ABC07961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Some </a:t>
            </a:r>
            <a:r>
              <a:rPr lang="en-US" dirty="0" err="1"/>
              <a:t>Datamodels</a:t>
            </a:r>
            <a:r>
              <a:rPr lang="en-US" dirty="0"/>
              <a:t> are Nested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7B0DB-BEF4-AD4D-A1C8-030F4847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3180670" cy="254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F3E11-0CD5-2946-A37D-836DC7FD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9" y="546528"/>
            <a:ext cx="3014173" cy="4050443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1A1AEC47-5869-DE4B-BC37-7B71B8334CFB}"/>
              </a:ext>
            </a:extLst>
          </p:cNvPr>
          <p:cNvSpPr/>
          <p:nvPr/>
        </p:nvSpPr>
        <p:spPr>
          <a:xfrm>
            <a:off x="3379012" y="1352550"/>
            <a:ext cx="2385977" cy="8382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Impedance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45DBF-49E0-104A-88E2-70F450CF981D}"/>
              </a:ext>
            </a:extLst>
          </p:cNvPr>
          <p:cNvSpPr txBox="1"/>
          <p:nvPr/>
        </p:nvSpPr>
        <p:spPr>
          <a:xfrm>
            <a:off x="609600" y="43961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Classic Models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FA9E9-51B2-AB4D-817C-20528471CDE4}"/>
              </a:ext>
            </a:extLst>
          </p:cNvPr>
          <p:cNvSpPr txBox="1"/>
          <p:nvPr/>
        </p:nvSpPr>
        <p:spPr>
          <a:xfrm>
            <a:off x="3801536" y="581886"/>
            <a:ext cx="20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way people think</a:t>
            </a:r>
            <a:br>
              <a:rPr lang="en-US" sz="1600" b="1" dirty="0"/>
            </a:br>
            <a:r>
              <a:rPr lang="en-US" sz="1600" b="1" dirty="0"/>
              <a:t>about orders.</a:t>
            </a:r>
          </a:p>
        </p:txBody>
      </p:sp>
    </p:spTree>
    <p:extLst>
      <p:ext uri="{BB962C8B-B14F-4D97-AF65-F5344CB8AC3E}">
        <p14:creationId xmlns:p14="http://schemas.microsoft.com/office/powerpoint/2010/main" val="369996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</p:spTree>
    <p:extLst>
      <p:ext uri="{BB962C8B-B14F-4D97-AF65-F5344CB8AC3E}">
        <p14:creationId xmlns:p14="http://schemas.microsoft.com/office/powerpoint/2010/main" val="411997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D9C7BC-4BA1-064D-A2C6-B163FB4C4744}"/>
              </a:ext>
            </a:extLst>
          </p:cNvPr>
          <p:cNvSpPr/>
          <p:nvPr/>
        </p:nvSpPr>
        <p:spPr>
          <a:xfrm>
            <a:off x="1143000" y="1352550"/>
            <a:ext cx="6858000" cy="2715399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</a:t>
            </a:r>
            <a:br>
              <a:rPr lang="en-US" dirty="0"/>
            </a:br>
            <a:r>
              <a:rPr lang="en-US" dirty="0"/>
              <a:t>Web Application Demo/Walkthrough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MongoDB/Compass/</a:t>
            </a:r>
            <a:r>
              <a:rPr lang="en-US" dirty="0" err="1"/>
              <a:t>Jupyter</a:t>
            </a:r>
            <a:r>
              <a:rPr lang="en-US" dirty="0"/>
              <a:t> Examples.</a:t>
            </a:r>
          </a:p>
        </p:txBody>
      </p:sp>
    </p:spTree>
    <p:extLst>
      <p:ext uri="{BB962C8B-B14F-4D97-AF65-F5344CB8AC3E}">
        <p14:creationId xmlns:p14="http://schemas.microsoft.com/office/powerpoint/2010/main" val="191983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143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MongoDB Overview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Copied from online sources.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If you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StackOverflow</a:t>
            </a:r>
            <a:r>
              <a:rPr lang="en-US" altLang="en-US" sz="2800" i="1" dirty="0">
                <a:solidFill>
                  <a:schemeClr val="bg1"/>
                </a:solidFill>
              </a:rPr>
              <a:t> for code,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 get to use Google/SlideShare for presentations.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4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47027-E758-E04A-BA50-0568F08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Concepts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E593C-0D2D-E14F-AB4B-74EBC73F2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33287"/>
              </p:ext>
            </p:extLst>
          </p:nvPr>
        </p:nvGraphicFramePr>
        <p:xfrm>
          <a:off x="228600" y="590550"/>
          <a:ext cx="7162800" cy="3887112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1420736730"/>
                    </a:ext>
                  </a:extLst>
                </a:gridCol>
                <a:gridCol w="734330">
                  <a:extLst>
                    <a:ext uri="{9D8B030D-6E8A-4147-A177-3AD203B41FA5}">
                      <a16:colId xmlns:a16="http://schemas.microsoft.com/office/drawing/2014/main" val="4030256092"/>
                    </a:ext>
                  </a:extLst>
                </a:gridCol>
                <a:gridCol w="3761470">
                  <a:extLst>
                    <a:ext uri="{9D8B030D-6E8A-4147-A177-3AD203B41FA5}">
                      <a16:colId xmlns:a16="http://schemas.microsoft.com/office/drawing/2014/main" val="328468172"/>
                    </a:ext>
                  </a:extLst>
                </a:gridCol>
              </a:tblGrid>
              <a:tr h="3065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RDBMS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4938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154291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705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Tuple/Row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6901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column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93466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 Join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96578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015227"/>
                  </a:ext>
                </a:extLst>
              </a:tr>
              <a:tr h="306526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Database Server, Client, Tools, Packages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128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mysqld/Oracle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mongod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0187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mysql/sqlplus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mongo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43953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DataGrip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Compass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508375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pymysql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pymongo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390579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C6B5C9-3D1A-5A48-8FDC-99DF043D7D88}"/>
              </a:ext>
            </a:extLst>
          </p:cNvPr>
          <p:cNvSpPr/>
          <p:nvPr/>
        </p:nvSpPr>
        <p:spPr>
          <a:xfrm>
            <a:off x="5988862" y="0"/>
            <a:ext cx="3124200" cy="990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 notebook.</a:t>
            </a:r>
          </a:p>
        </p:txBody>
      </p:sp>
    </p:spTree>
    <p:extLst>
      <p:ext uri="{BB962C8B-B14F-4D97-AF65-F5344CB8AC3E}">
        <p14:creationId xmlns:p14="http://schemas.microsoft.com/office/powerpoint/2010/main" val="226557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3BF69-E35B-0341-BDC8-C17760F3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038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Operations:</a:t>
            </a:r>
          </a:p>
          <a:p>
            <a:pPr lvl="1"/>
            <a:r>
              <a:rPr lang="en-US" dirty="0"/>
              <a:t>Create database</a:t>
            </a:r>
          </a:p>
          <a:p>
            <a:pPr lvl="1"/>
            <a:r>
              <a:rPr lang="en-US" dirty="0"/>
              <a:t>Create collection</a:t>
            </a:r>
          </a:p>
          <a:p>
            <a:pPr lvl="1"/>
            <a:r>
              <a:rPr lang="en-US" dirty="0"/>
              <a:t>Create-Retrieve-Update-Delete (CRUD):</a:t>
            </a:r>
          </a:p>
          <a:p>
            <a:pPr lvl="2"/>
            <a:r>
              <a:rPr lang="en-US" dirty="0"/>
              <a:t>Create: insert()</a:t>
            </a:r>
          </a:p>
          <a:p>
            <a:pPr lvl="2"/>
            <a:r>
              <a:rPr lang="en-US" dirty="0"/>
              <a:t>Retrieve:</a:t>
            </a:r>
          </a:p>
          <a:p>
            <a:pPr lvl="3"/>
            <a:r>
              <a:rPr lang="en-US" dirty="0"/>
              <a:t>find()</a:t>
            </a:r>
          </a:p>
          <a:p>
            <a:pPr lvl="3"/>
            <a:r>
              <a:rPr lang="en-US" dirty="0" err="1"/>
              <a:t>find_one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Update: update()</a:t>
            </a:r>
          </a:p>
          <a:p>
            <a:pPr lvl="2"/>
            <a:r>
              <a:rPr lang="en-US" dirty="0"/>
              <a:t>Delete: remove()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5A588-71B7-EE4D-BF9A-5AAC4471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Operations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0CA4EAF-3903-2E4F-BE60-434B2605F8C1}"/>
              </a:ext>
            </a:extLst>
          </p:cNvPr>
          <p:cNvSpPr txBox="1">
            <a:spLocks/>
          </p:cNvSpPr>
          <p:nvPr/>
        </p:nvSpPr>
        <p:spPr>
          <a:xfrm>
            <a:off x="4982183" y="590550"/>
            <a:ext cx="4038600" cy="4038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More Advanced Concepts:</a:t>
            </a:r>
          </a:p>
          <a:p>
            <a:pPr lvl="1"/>
            <a:r>
              <a:rPr lang="en-US" dirty="0"/>
              <a:t>Limit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Aggregation Pipelines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Union</a:t>
            </a:r>
          </a:p>
          <a:p>
            <a:pPr lvl="2"/>
            <a:r>
              <a:rPr lang="en-US" dirty="0"/>
              <a:t>Lookup</a:t>
            </a:r>
          </a:p>
          <a:p>
            <a:pPr lvl="2"/>
            <a:r>
              <a:rPr lang="en-US" dirty="0"/>
              <a:t>Match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...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12B54-D860-A74E-8753-2B2788A628A4}"/>
              </a:ext>
            </a:extLst>
          </p:cNvPr>
          <p:cNvSpPr txBox="1"/>
          <p:nvPr/>
        </p:nvSpPr>
        <p:spPr>
          <a:xfrm>
            <a:off x="123217" y="4152840"/>
            <a:ext cx="850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cover the basics for now and may cover more things in HW or other lectures.</a:t>
            </a:r>
          </a:p>
        </p:txBody>
      </p:sp>
    </p:spTree>
    <p:extLst>
      <p:ext uri="{BB962C8B-B14F-4D97-AF65-F5344CB8AC3E}">
        <p14:creationId xmlns:p14="http://schemas.microsoft.com/office/powerpoint/2010/main" val="632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B8B19-4E98-244F-A99C-EA014A5E8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3581400" cy="4038600"/>
          </a:xfrm>
        </p:spPr>
        <p:txBody>
          <a:bodyPr/>
          <a:lstStyle/>
          <a:p>
            <a:r>
              <a:rPr lang="en-US" sz="1600" dirty="0"/>
              <a:t>Note:</a:t>
            </a:r>
          </a:p>
          <a:p>
            <a:pPr lvl="1"/>
            <a:r>
              <a:rPr lang="en-US" sz="1400" dirty="0"/>
              <a:t>MongoDB use a more </a:t>
            </a:r>
            <a:r>
              <a:rPr lang="en-US" sz="1400" dirty="0" err="1"/>
              <a:t>pymysql</a:t>
            </a:r>
            <a:r>
              <a:rPr lang="en-US" sz="1400" dirty="0"/>
              <a:t> approach, e.g. an API, than pure declarative languages like SQL.</a:t>
            </a:r>
          </a:p>
          <a:p>
            <a:pPr lvl="1"/>
            <a:r>
              <a:rPr lang="en-US" sz="1400" dirty="0"/>
              <a:t>The parameters for find() are where the declarative language appears.</a:t>
            </a:r>
          </a:p>
          <a:p>
            <a:r>
              <a:rPr lang="en-US" sz="1600" dirty="0"/>
              <a:t>The basic forms of find() and </a:t>
            </a:r>
            <a:r>
              <a:rPr lang="en-US" sz="1600" dirty="0" err="1"/>
              <a:t>find_one</a:t>
            </a:r>
            <a:r>
              <a:rPr lang="en-US" sz="1600" dirty="0"/>
              <a:t>() have two parameters:</a:t>
            </a:r>
          </a:p>
          <a:p>
            <a:pPr lvl="1"/>
            <a:r>
              <a:rPr lang="en-US" sz="1400" i="1" dirty="0"/>
              <a:t>filter expression</a:t>
            </a:r>
          </a:p>
          <a:p>
            <a:pPr lvl="1"/>
            <a:r>
              <a:rPr lang="en-US" sz="1400" i="1" dirty="0"/>
              <a:t>Project expression</a:t>
            </a:r>
          </a:p>
          <a:p>
            <a:r>
              <a:rPr lang="en-US" sz="1600" dirty="0"/>
              <a:t>You can use the Compass tool</a:t>
            </a:r>
            <a:br>
              <a:rPr lang="en-US" sz="1600" dirty="0"/>
            </a:br>
            <a:r>
              <a:rPr lang="en-US" sz="1600" dirty="0"/>
              <a:t>and screen captures for some HW and exam answers.</a:t>
            </a:r>
          </a:p>
          <a:p>
            <a:r>
              <a:rPr lang="en-US" sz="1600" dirty="0"/>
              <a:t>What if I want the answer in a </a:t>
            </a:r>
            <a:r>
              <a:rPr lang="en-US" sz="1600" dirty="0" err="1"/>
              <a:t>Jupyter</a:t>
            </a:r>
            <a:r>
              <a:rPr lang="en-US" sz="1600" dirty="0"/>
              <a:t> Notebook?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FD407-0A61-FD4E-9E29-AED6BFBC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F943A-2D33-4741-9ECF-A17B6AAB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27" y="361950"/>
            <a:ext cx="518372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B9CF9-0748-514A-B06D-00D55E26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19762-174E-7049-94A5-9BDE51BB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" y="563197"/>
            <a:ext cx="6565309" cy="4017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0E515-DBEF-ED40-B9F0-947C9C7D9F27}"/>
              </a:ext>
            </a:extLst>
          </p:cNvPr>
          <p:cNvSpPr/>
          <p:nvPr/>
        </p:nvSpPr>
        <p:spPr>
          <a:xfrm>
            <a:off x="6324600" y="1276350"/>
            <a:ext cx="381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EB7F-B5A8-8B4B-97E8-45F42F976A33}"/>
              </a:ext>
            </a:extLst>
          </p:cNvPr>
          <p:cNvSpPr txBox="1"/>
          <p:nvPr/>
        </p:nvSpPr>
        <p:spPr>
          <a:xfrm>
            <a:off x="6674796" y="1674218"/>
            <a:ext cx="2549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Export to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Copy into the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export has an option</a:t>
            </a:r>
            <a:br>
              <a:rPr lang="en-US" sz="1400" dirty="0"/>
            </a:br>
            <a:r>
              <a:rPr lang="en-US" sz="1400" dirty="0"/>
              <a:t>to include all the connection</a:t>
            </a:r>
            <a:br>
              <a:rPr lang="en-US" sz="1400" dirty="0"/>
            </a:br>
            <a:r>
              <a:rPr lang="en-US" sz="1400" dirty="0"/>
              <a:t>setup, choosing DB, 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3185755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4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C8B437-7C2E-784A-8C7A-3F3EF2F58F8F}"/>
              </a:ext>
            </a:extLst>
          </p:cNvPr>
          <p:cNvSpPr/>
          <p:nvPr/>
        </p:nvSpPr>
        <p:spPr>
          <a:xfrm>
            <a:off x="1676400" y="1518091"/>
            <a:ext cx="4419600" cy="2183518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 for HWs and exams: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keep the queries simple.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language is as complex as SQL, and we spent</a:t>
            </a:r>
            <a:br>
              <a:rPr lang="en-US" sz="1200" dirty="0"/>
            </a:br>
            <a:r>
              <a:rPr lang="en-US" sz="1200" dirty="0"/>
              <a:t>several weeks on the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Let’s take a look in the </a:t>
            </a:r>
            <a:r>
              <a:rPr lang="en-US" sz="1200" dirty="0" err="1"/>
              <a:t>Jupyter</a:t>
            </a:r>
            <a:r>
              <a:rPr lang="en-US" sz="1200" dirty="0"/>
              <a:t> Notebook on</a:t>
            </a:r>
            <a:br>
              <a:rPr lang="en-US" sz="1200" dirty="0"/>
            </a:br>
            <a:r>
              <a:rPr lang="en-US" sz="1200" dirty="0"/>
              <a:t>some create and insert functions.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But, first, the </a:t>
            </a:r>
            <a:r>
              <a:rPr lang="en-US" sz="1200" dirty="0" err="1"/>
              <a:t>datamodel</a:t>
            </a:r>
            <a:r>
              <a:rPr lang="en-US" sz="1200" dirty="0"/>
              <a:t> impedance mismatch concept.</a:t>
            </a:r>
          </a:p>
        </p:txBody>
      </p:sp>
    </p:spTree>
    <p:extLst>
      <p:ext uri="{BB962C8B-B14F-4D97-AF65-F5344CB8AC3E}">
        <p14:creationId xmlns:p14="http://schemas.microsoft.com/office/powerpoint/2010/main" val="1921444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176E8-6F53-3042-B8F3-A95DE1D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/>
              <a:t>Document Format:</a:t>
            </a:r>
          </a:p>
          <a:p>
            <a:pPr marL="0" indent="0">
              <a:buNone/>
            </a:pPr>
            <a:r>
              <a:rPr lang="en-US" sz="600" dirty="0"/>
              <a:t>{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orderNumber</a:t>
            </a:r>
            <a:r>
              <a:rPr lang="en-US" sz="600" dirty="0"/>
              <a:t>": 10100,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customerNumber</a:t>
            </a:r>
            <a:r>
              <a:rPr lang="en-US" sz="600" dirty="0"/>
              <a:t>": 363,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orderDate</a:t>
            </a:r>
            <a:r>
              <a:rPr lang="en-US" sz="600" dirty="0"/>
              <a:t>": "2003-01-06",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requiredDate</a:t>
            </a:r>
            <a:r>
              <a:rPr lang="en-US" sz="600" dirty="0"/>
              <a:t>": "2003-01-13",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shippedDate</a:t>
            </a:r>
            <a:r>
              <a:rPr lang="en-US" sz="600" dirty="0"/>
              <a:t>": "2003-01-10",</a:t>
            </a:r>
          </a:p>
          <a:p>
            <a:pPr marL="0" indent="0">
              <a:buNone/>
            </a:pPr>
            <a:r>
              <a:rPr lang="en-US" sz="600" dirty="0"/>
              <a:t>    "status": "Shipped",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orderDetails</a:t>
            </a:r>
            <a:r>
              <a:rPr lang="en-US" sz="600" dirty="0"/>
              <a:t>": [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1,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"S24_3969",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49,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"35.29"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"S18_2248",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50,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"55.09"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3,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"S18_1749",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30,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"136.00"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4,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"S18_4409",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22,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"75.46"</a:t>
            </a:r>
          </a:p>
          <a:p>
            <a:pPr marL="0" indent="0">
              <a:buNone/>
            </a:pPr>
            <a:r>
              <a:rPr lang="en-US" sz="600" dirty="0"/>
              <a:t>      }</a:t>
            </a:r>
          </a:p>
          <a:p>
            <a:pPr marL="0" indent="0">
              <a:buNone/>
            </a:pPr>
            <a:r>
              <a:rPr lang="en-US" sz="600" dirty="0"/>
              <a:t>    ]</a:t>
            </a:r>
          </a:p>
          <a:p>
            <a:pPr marL="0" indent="0">
              <a:buNone/>
            </a:pPr>
            <a:r>
              <a:rPr lang="en-US" sz="600" dirty="0"/>
              <a:t>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DC21-D152-D844-82B6-C05A176A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Datamodel</a:t>
            </a:r>
            <a:r>
              <a:rPr lang="en-US" dirty="0"/>
              <a:t> Impedance Match/Mismatch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727E-67D9-204B-998A-7A534A5A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90550"/>
            <a:ext cx="6858000" cy="688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4664C-33A0-254E-AC37-C9FE3F58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84073"/>
            <a:ext cx="2187545" cy="2939621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E6610251-D374-804A-B918-5BE1601A59FE}"/>
              </a:ext>
            </a:extLst>
          </p:cNvPr>
          <p:cNvSpPr/>
          <p:nvPr/>
        </p:nvSpPr>
        <p:spPr>
          <a:xfrm rot="10800000">
            <a:off x="5943600" y="1248219"/>
            <a:ext cx="914400" cy="1185001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885CF33-0903-BB44-8887-17597C3F9C20}"/>
              </a:ext>
            </a:extLst>
          </p:cNvPr>
          <p:cNvSpPr/>
          <p:nvPr/>
        </p:nvSpPr>
        <p:spPr>
          <a:xfrm>
            <a:off x="1447800" y="2419350"/>
            <a:ext cx="2057400" cy="6858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More Natural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A33BF-0ED2-354F-98A4-E583784234EC}"/>
              </a:ext>
            </a:extLst>
          </p:cNvPr>
          <p:cNvSpPr/>
          <p:nvPr/>
        </p:nvSpPr>
        <p:spPr>
          <a:xfrm>
            <a:off x="5747868" y="2571750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urw-din"/>
              </a:rPr>
              <a:t>Impedance mismatch </a:t>
            </a:r>
            <a:r>
              <a:rPr lang="en-US" sz="1200" dirty="0">
                <a:solidFill>
                  <a:srgbClr val="FF0000"/>
                </a:solidFill>
                <a:latin typeface="urw-din"/>
              </a:rPr>
              <a:t>is the term used to refer to the problems that occurs due to differences between the database model and the programming language model. The practical relational model has 3 components these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Attributes and their data types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Tuples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Tables/collections/sets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5760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B38E6-5363-474E-AEF0-83584F98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 –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19E-89BB-6F49-B62D-ABC63074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6629"/>
            <a:ext cx="4346503" cy="407024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F159D-B045-5747-8A38-3549E3FE931C}"/>
              </a:ext>
            </a:extLst>
          </p:cNvPr>
          <p:cNvSpPr/>
          <p:nvPr/>
        </p:nvSpPr>
        <p:spPr>
          <a:xfrm>
            <a:off x="5037307" y="3429626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2950B0-9D26-164B-9831-BA6270B79A4D}"/>
              </a:ext>
            </a:extLst>
          </p:cNvPr>
          <p:cNvSpPr/>
          <p:nvPr/>
        </p:nvSpPr>
        <p:spPr>
          <a:xfrm>
            <a:off x="7475707" y="34099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0735AB-21E9-B24C-9CE8-24BAA4FAB130}"/>
              </a:ext>
            </a:extLst>
          </p:cNvPr>
          <p:cNvSpPr/>
          <p:nvPr/>
        </p:nvSpPr>
        <p:spPr>
          <a:xfrm>
            <a:off x="5034064" y="2190749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pymysql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81D5EB-CBE1-DA42-87D7-5915DB94C527}"/>
              </a:ext>
            </a:extLst>
          </p:cNvPr>
          <p:cNvSpPr/>
          <p:nvPr/>
        </p:nvSpPr>
        <p:spPr>
          <a:xfrm>
            <a:off x="6233809" y="961913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A98FB8-56A7-FB4D-AAF1-2A50959BBC61}"/>
              </a:ext>
            </a:extLst>
          </p:cNvPr>
          <p:cNvSpPr/>
          <p:nvPr/>
        </p:nvSpPr>
        <p:spPr>
          <a:xfrm>
            <a:off x="7467600" y="21145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pymongo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8E9AE6AC-01CE-594D-9D89-2F2DEE68786A}"/>
              </a:ext>
            </a:extLst>
          </p:cNvPr>
          <p:cNvSpPr/>
          <p:nvPr/>
        </p:nvSpPr>
        <p:spPr>
          <a:xfrm>
            <a:off x="5568204" y="2724149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EB87A13-1628-C440-92C8-95042B901A06}"/>
              </a:ext>
            </a:extLst>
          </p:cNvPr>
          <p:cNvSpPr/>
          <p:nvPr/>
        </p:nvSpPr>
        <p:spPr>
          <a:xfrm rot="10800000">
            <a:off x="7962900" y="2707531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49A042B7-0270-A44E-9FB8-EDD5166CB509}"/>
              </a:ext>
            </a:extLst>
          </p:cNvPr>
          <p:cNvSpPr/>
          <p:nvPr/>
        </p:nvSpPr>
        <p:spPr>
          <a:xfrm rot="2591794">
            <a:off x="5894353" y="1458115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AF010D5F-BFAA-494A-8188-7CB1D9008390}"/>
              </a:ext>
            </a:extLst>
          </p:cNvPr>
          <p:cNvSpPr/>
          <p:nvPr/>
        </p:nvSpPr>
        <p:spPr>
          <a:xfrm rot="8519336">
            <a:off x="7480303" y="1458114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4BC7A-10AF-B149-90CD-54361BD23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895349"/>
            <a:ext cx="8839200" cy="3587569"/>
          </a:xfrm>
        </p:spPr>
        <p:txBody>
          <a:bodyPr/>
          <a:lstStyle/>
          <a:p>
            <a:r>
              <a:rPr lang="en-US" dirty="0"/>
              <a:t>Data Models and REST – Concepts and Realization</a:t>
            </a:r>
          </a:p>
          <a:p>
            <a:r>
              <a:rPr lang="en-US" dirty="0"/>
              <a:t>NoSQL Models</a:t>
            </a:r>
          </a:p>
          <a:p>
            <a:pPr lvl="1"/>
            <a:r>
              <a:rPr lang="en-US" dirty="0"/>
              <a:t>Reminder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A Digression – Strong and Weak Entities</a:t>
            </a:r>
          </a:p>
          <a:p>
            <a:r>
              <a:rPr lang="en-US" dirty="0"/>
              <a:t>A Document Database: MongoDB</a:t>
            </a:r>
          </a:p>
          <a:p>
            <a:pPr lvl="1"/>
            <a:r>
              <a:rPr lang="en-US" dirty="0"/>
              <a:t>MongoDB relative to RDB</a:t>
            </a:r>
          </a:p>
          <a:p>
            <a:pPr lvl="1"/>
            <a:r>
              <a:rPr lang="en-US" dirty="0"/>
              <a:t>Concepts: data types, CRUD operators</a:t>
            </a:r>
          </a:p>
          <a:p>
            <a:pPr lvl="1"/>
            <a:r>
              <a:rPr lang="en-US" dirty="0"/>
              <a:t>Aggregates and </a:t>
            </a:r>
            <a:r>
              <a:rPr lang="en-US" dirty="0" err="1"/>
              <a:t>piplines</a:t>
            </a:r>
            <a:endParaRPr lang="en-US" dirty="0"/>
          </a:p>
          <a:p>
            <a:r>
              <a:rPr lang="en-US" dirty="0"/>
              <a:t>Module II: SQL Query 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2B7B7-709F-1443-A36D-10166B15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414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085F8-CF44-1B4D-B00C-BC585399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Create:</a:t>
            </a:r>
          </a:p>
          <a:p>
            <a:pPr lvl="1"/>
            <a:r>
              <a:rPr lang="en-US" sz="1400" dirty="0" err="1"/>
              <a:t>db.collection.insertOne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db.collection.insertMany</a:t>
            </a:r>
            <a:r>
              <a:rPr lang="en-US" sz="1400" dirty="0"/>
              <a:t>() </a:t>
            </a:r>
          </a:p>
          <a:p>
            <a:r>
              <a:rPr lang="en-US" sz="1600" dirty="0"/>
              <a:t>Retrieve:</a:t>
            </a:r>
          </a:p>
          <a:p>
            <a:pPr lvl="1"/>
            <a:r>
              <a:rPr lang="en-US" sz="1400" dirty="0" err="1"/>
              <a:t>db.collection.find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db.collection.findOneAndUpdate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... ..</a:t>
            </a:r>
          </a:p>
          <a:p>
            <a:r>
              <a:rPr lang="en-US" sz="1600" dirty="0"/>
              <a:t>Update:</a:t>
            </a:r>
          </a:p>
          <a:p>
            <a:pPr lvl="1"/>
            <a:r>
              <a:rPr lang="en-US" sz="1400" dirty="0" err="1"/>
              <a:t>db.collection.updateOne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db.collection.updateMany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db.collection.replaceOne</a:t>
            </a:r>
            <a:r>
              <a:rPr lang="en-US" sz="1400" dirty="0"/>
              <a:t>() </a:t>
            </a:r>
          </a:p>
          <a:p>
            <a:r>
              <a:rPr lang="en-US" sz="1600" dirty="0"/>
              <a:t>Delete:</a:t>
            </a:r>
          </a:p>
          <a:p>
            <a:pPr lvl="1"/>
            <a:r>
              <a:rPr lang="en-US" sz="1400" dirty="0" err="1"/>
              <a:t>db.collection.deleteOne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db.collection.deleteMany</a:t>
            </a:r>
            <a:r>
              <a:rPr lang="en-US" sz="1400" dirty="0"/>
              <a:t>()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4A582-9859-F74F-8F83-75F61727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MongoDB CRUD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B8ADD-54A3-C647-BC1A-51BC68FD5285}"/>
              </a:ext>
            </a:extLst>
          </p:cNvPr>
          <p:cNvSpPr txBox="1"/>
          <p:nvPr/>
        </p:nvSpPr>
        <p:spPr>
          <a:xfrm>
            <a:off x="4038600" y="666750"/>
            <a:ext cx="3939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pymongo</a:t>
            </a:r>
            <a:r>
              <a:rPr lang="en-US" dirty="0"/>
              <a:t> maps the camel case to _,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findOne</a:t>
            </a:r>
            <a:r>
              <a:rPr lang="en-US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find_one</a:t>
            </a:r>
            <a:r>
              <a:rPr lang="en-US" dirty="0"/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C2AF2-28B1-F64C-B272-909619B023D3}"/>
              </a:ext>
            </a:extLst>
          </p:cNvPr>
          <p:cNvSpPr txBox="1"/>
          <p:nvPr/>
        </p:nvSpPr>
        <p:spPr>
          <a:xfrm>
            <a:off x="3581400" y="1963519"/>
            <a:ext cx="5492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good online tutorials: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https://www.tutorialspoint.com/python_data_access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https://www.tutorialspoint.com/mongodb/index.htm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5155-0611-BB40-9B6B-0822A4CE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</a:t>
            </a:r>
            <a:r>
              <a:rPr lang="en-US" dirty="0" err="1"/>
              <a:t>MongdoDB</a:t>
            </a:r>
            <a:r>
              <a:rPr lang="en-US" dirty="0"/>
              <a:t> Pipeline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83AF7-278B-4047-AB8E-C70BCA80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3" y="855497"/>
            <a:ext cx="5645792" cy="3804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B23AD-8B5C-3B4E-9AC0-00C2437621CE}"/>
              </a:ext>
            </a:extLst>
          </p:cNvPr>
          <p:cNvSpPr/>
          <p:nvPr/>
        </p:nvSpPr>
        <p:spPr>
          <a:xfrm>
            <a:off x="304800" y="444319"/>
            <a:ext cx="6781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/s01-e04-analytics</a:t>
            </a:r>
          </a:p>
        </p:txBody>
      </p:sp>
    </p:spTree>
    <p:extLst>
      <p:ext uri="{BB962C8B-B14F-4D97-AF65-F5344CB8AC3E}">
        <p14:creationId xmlns:p14="http://schemas.microsoft.com/office/powerpoint/2010/main" val="299878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EB96C1-D5AA-0747-9AC9-695353B23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that MongoDB has powerful, sophisticated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Pipelines</a:t>
            </a:r>
          </a:p>
          <a:p>
            <a:r>
              <a:rPr lang="en-US" dirty="0"/>
              <a:t>We have only skimmed the surface. There is a lot more: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Replication,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Embedded Map-Reduce support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 will explore a little more in subsequent lectures, homework, ... ...</a:t>
            </a:r>
          </a:p>
          <a:p>
            <a:r>
              <a:rPr lang="en-US" dirty="0"/>
              <a:t>You will have to install MongoDB and Compass for HW4 and final exam.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4071D-A07D-864F-8AD1-94C0EAB6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Checkpoint</a:t>
            </a:r>
          </a:p>
        </p:txBody>
      </p:sp>
    </p:spTree>
    <p:extLst>
      <p:ext uri="{BB962C8B-B14F-4D97-AF65-F5344CB8AC3E}">
        <p14:creationId xmlns:p14="http://schemas.microsoft.com/office/powerpoint/2010/main" val="140737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Module II: Query Processing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(F18):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1542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2324405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8467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Chapter 15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Book</a:t>
            </a:r>
          </a:p>
        </p:txBody>
      </p:sp>
    </p:spTree>
    <p:extLst>
      <p:ext uri="{BB962C8B-B14F-4D97-AF65-F5344CB8AC3E}">
        <p14:creationId xmlns:p14="http://schemas.microsoft.com/office/powerpoint/2010/main" val="1143592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3E7B48-50DD-40B1-82EB-DB0F7EE9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 Query Processing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04C8AB1-093B-4BD3-B57D-1117443A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632032" cy="232239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Overview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Measures of Query 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Selection Operation 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Sorting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Join Operation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Other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 of Expressions</a:t>
            </a:r>
          </a:p>
        </p:txBody>
      </p:sp>
    </p:spTree>
    <p:extLst>
      <p:ext uri="{BB962C8B-B14F-4D97-AF65-F5344CB8AC3E}">
        <p14:creationId xmlns:p14="http://schemas.microsoft.com/office/powerpoint/2010/main" val="2094532321"/>
      </p:ext>
    </p:extLst>
  </p:cSld>
  <p:clrMapOvr>
    <a:masterClrMapping/>
  </p:clrMapOvr>
  <p:transition advTm="501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Data Models and REST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6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325307"/>
      </p:ext>
    </p:extLst>
  </p:cSld>
  <p:clrMapOvr>
    <a:masterClrMapping/>
  </p:clrMapOvr>
  <p:transition advTm="152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341530"/>
      </p:ext>
    </p:extLst>
  </p:cSld>
  <p:clrMapOvr>
    <a:masterClrMapping/>
  </p:clrMapOvr>
  <p:transition advTm="992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25487963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1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2913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1880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552487"/>
      </p:ext>
    </p:extLst>
  </p:cSld>
  <p:clrMapOvr>
    <a:masterClrMapping/>
  </p:clrMapOvr>
  <p:transition advTm="7472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R JOIN L = L JOIN 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 is scan table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L is probe</a:t>
            </a:r>
          </a:p>
        </p:txBody>
      </p:sp>
    </p:spTree>
    <p:extLst>
      <p:ext uri="{BB962C8B-B14F-4D97-AF65-F5344CB8AC3E}">
        <p14:creationId xmlns:p14="http://schemas.microsoft.com/office/powerpoint/2010/main" val="2391682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1204832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210276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115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4283616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</a:p>
          <a:p>
            <a:endParaRPr lang="en-US" altLang="en-US" i="1" baseline="-25000" dirty="0">
              <a:ea typeface="MS PGothic" panose="020B0600070205080204" pitchFamily="34" charset="-128"/>
            </a:endParaRP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R JOIN L --&gt; O(R*L)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1. Build a hash index on L </a:t>
            </a:r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 O(L)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O (R) * O(1) + O(L)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0708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47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889733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027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447722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113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36071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6891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704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706542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725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163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87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776E1-ECAC-B940-99D7-ED0AC90B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URLs: This gets you to the database service (program)</a:t>
            </a:r>
          </a:p>
          <a:p>
            <a:pPr lvl="1"/>
            <a:r>
              <a:rPr lang="en-US" dirty="0">
                <a:hlinkClick r:id="rId2"/>
              </a:rPr>
              <a:t>http://127.0.0.1:5001/api</a:t>
            </a:r>
            <a:endParaRPr lang="en-US" dirty="0"/>
          </a:p>
          <a:p>
            <a:pPr lvl="1"/>
            <a:r>
              <a:rPr lang="en-US" dirty="0" err="1"/>
              <a:t>mysql+pymysql</a:t>
            </a:r>
            <a:r>
              <a:rPr lang="en-US" dirty="0"/>
              <a:t>://</a:t>
            </a:r>
            <a:r>
              <a:rPr lang="en-US" dirty="0" err="1"/>
              <a:t>dbuser:dbuserdbuser@localhost</a:t>
            </a:r>
            <a:endParaRPr lang="en-US" dirty="0"/>
          </a:p>
          <a:p>
            <a:pPr lvl="1"/>
            <a:r>
              <a:rPr lang="en-US" dirty="0" err="1"/>
              <a:t>mongodb</a:t>
            </a:r>
            <a:r>
              <a:rPr lang="en-US" dirty="0"/>
              <a:t>://mongodb0.example.com:27017</a:t>
            </a:r>
          </a:p>
          <a:p>
            <a:pPr lvl="1"/>
            <a:r>
              <a:rPr lang="en-US" dirty="0"/>
              <a:t>neo4j://graph.example.com:7687</a:t>
            </a:r>
          </a:p>
          <a:p>
            <a:r>
              <a:rPr lang="en-US" dirty="0"/>
              <a:t>You still have to get into a database within the service:</a:t>
            </a:r>
          </a:p>
          <a:p>
            <a:pPr lvl="1"/>
            <a:r>
              <a:rPr lang="en-US" dirty="0"/>
              <a:t>SQL: use </a:t>
            </a:r>
            <a:r>
              <a:rPr lang="en-US" dirty="0" err="1"/>
              <a:t>lahmansbaseballdb</a:t>
            </a:r>
            <a:endParaRPr lang="en-US" dirty="0"/>
          </a:p>
          <a:p>
            <a:pPr lvl="1"/>
            <a:r>
              <a:rPr lang="en-US" dirty="0"/>
              <a:t>MongoDB: </a:t>
            </a:r>
            <a:r>
              <a:rPr lang="en-US" dirty="0" err="1"/>
              <a:t>db.lahmansbaseballdb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HTTP://127.0.0.1:5001/api/lahmansbaseballdb</a:t>
            </a:r>
            <a:endParaRPr lang="en-US" dirty="0"/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And then into things inside of things inside of things ... In the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FCCE1-88DB-954B-962A-0F09C132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Mappings</a:t>
            </a:r>
          </a:p>
        </p:txBody>
      </p:sp>
    </p:spTree>
    <p:extLst>
      <p:ext uri="{BB962C8B-B14F-4D97-AF65-F5344CB8AC3E}">
        <p14:creationId xmlns:p14="http://schemas.microsoft.com/office/powerpoint/2010/main" val="151102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triangle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77567</TotalTime>
  <Words>5323</Words>
  <Application>Microsoft Macintosh PowerPoint</Application>
  <PresentationFormat>On-screen Show (16:9)</PresentationFormat>
  <Paragraphs>637</Paragraphs>
  <Slides>74</Slides>
  <Notes>39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6" baseType="lpstr">
      <vt:lpstr>Amazon Ember</vt:lpstr>
      <vt:lpstr>Arial</vt:lpstr>
      <vt:lpstr>Arial Black</vt:lpstr>
      <vt:lpstr>Calibri</vt:lpstr>
      <vt:lpstr>Century Schoolbook</vt:lpstr>
      <vt:lpstr>Helvetica</vt:lpstr>
      <vt:lpstr>Monotype Sorts</vt:lpstr>
      <vt:lpstr>Museo For Dell</vt:lpstr>
      <vt:lpstr>Museo For Dell 300</vt:lpstr>
      <vt:lpstr>Museo Sans For Dell</vt:lpstr>
      <vt:lpstr>Times New Roman</vt:lpstr>
      <vt:lpstr>Trebuchet MS</vt:lpstr>
      <vt:lpstr>urw-din</vt:lpstr>
      <vt:lpstr>Webdings</vt:lpstr>
      <vt:lpstr>Wingdings</vt:lpstr>
      <vt:lpstr>Office Theme</vt:lpstr>
      <vt:lpstr>1_Office Theme</vt:lpstr>
      <vt:lpstr>Dell_16x9_Template</vt:lpstr>
      <vt:lpstr>2_Office Theme</vt:lpstr>
      <vt:lpstr>1_db</vt:lpstr>
      <vt:lpstr>2_db-5-grey</vt:lpstr>
      <vt:lpstr>Equation</vt:lpstr>
      <vt:lpstr>PowerPoint Presentation</vt:lpstr>
      <vt:lpstr>PowerPoint Presentation</vt:lpstr>
      <vt:lpstr>PowerPoint Presentation</vt:lpstr>
      <vt:lpstr>Contents</vt:lpstr>
      <vt:lpstr>PowerPoint Presentation</vt:lpstr>
      <vt:lpstr>Data Modeling Concepts and REST</vt:lpstr>
      <vt:lpstr>REST and Resources</vt:lpstr>
      <vt:lpstr>URLs</vt:lpstr>
      <vt:lpstr>URL Mappings</vt:lpstr>
      <vt:lpstr>Simplistic, Conceptual Mapping (Examples)</vt:lpstr>
      <vt:lpstr>PUT, DELETE, UPDATE</vt:lpstr>
      <vt:lpstr>Simplistic, Conceptual Mapping (Examples)</vt:lpstr>
      <vt:lpstr>SOLID (SW) Design Principle</vt:lpstr>
      <vt:lpstr>PowerPoint Presentation</vt:lpstr>
      <vt:lpstr>Simplistic Classification (https://medium.com/swlh/4-types-of-nosql-databases-d88ad21f7d3b)</vt:lpstr>
      <vt:lpstr>Consider Piazza</vt:lpstr>
      <vt:lpstr>Documents versus Relational</vt:lpstr>
      <vt:lpstr>Ultimately, What this Comes Down to Is ... ...</vt:lpstr>
      <vt:lpstr>PowerPoint Presentation</vt:lpstr>
      <vt:lpstr>The Dreaded Game of Thrones Data</vt:lpstr>
      <vt:lpstr>Expressing Weak Entity Sets</vt:lpstr>
      <vt:lpstr>GOT Seasons, Episodes, Scenes, Characters</vt:lpstr>
      <vt:lpstr>PowerPoint Presentation</vt:lpstr>
      <vt:lpstr>PowerPoint Presentation</vt:lpstr>
      <vt:lpstr>Database Adoption (https://db-engines.com/en/ranking)</vt:lpstr>
      <vt:lpstr>Database Adoption (https://db-engines.com/en/ranking)</vt:lpstr>
      <vt:lpstr>Multi-model Database</vt:lpstr>
      <vt:lpstr>Motivation: Some Datamodels are Nested</vt:lpstr>
      <vt:lpstr>Documents</vt:lpstr>
      <vt:lpstr>Documents</vt:lpstr>
      <vt:lpstr>PowerPoint Presentation</vt:lpstr>
      <vt:lpstr>MongoDB Concepts</vt:lpstr>
      <vt:lpstr>Core Operations</vt:lpstr>
      <vt:lpstr>find()</vt:lpstr>
      <vt:lpstr>Generate Code</vt:lpstr>
      <vt:lpstr>Result is not Quite You Expect</vt:lpstr>
      <vt:lpstr>Result is not Quite You Expect</vt:lpstr>
      <vt:lpstr>Datamodel Impedance Match/Mismatch</vt:lpstr>
      <vt:lpstr>More Fun – Data Types</vt:lpstr>
      <vt:lpstr>(Some) MongoDB CRUD Operations</vt:lpstr>
      <vt:lpstr>(Some) MongdoDB Pipeline Operators</vt:lpstr>
      <vt:lpstr>MongoDB Checkpoint</vt:lpstr>
      <vt:lpstr>PowerPoint Presentation</vt:lpstr>
      <vt:lpstr>PowerPoint Presentation</vt:lpstr>
      <vt:lpstr>Query Compilation</vt:lpstr>
      <vt:lpstr>Parsing and Execution</vt:lpstr>
      <vt:lpstr>Query Processing Overview</vt:lpstr>
      <vt:lpstr>PowerPoint Presentation</vt:lpstr>
      <vt:lpstr>Chapter 15:  Query Processing</vt:lpstr>
      <vt:lpstr>Basic Steps in Query Processing</vt:lpstr>
      <vt:lpstr>Basic Steps in Query Processing (Cont.)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Join Operation</vt:lpstr>
      <vt:lpstr>Nested-Loop Join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755</cp:revision>
  <cp:lastPrinted>2018-11-15T21:01:50Z</cp:lastPrinted>
  <dcterms:created xsi:type="dcterms:W3CDTF">2010-04-12T23:12:02Z</dcterms:created>
  <dcterms:modified xsi:type="dcterms:W3CDTF">2021-03-26T20:38:49Z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